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41e5a862480402e" /><Relationship Type="http://schemas.openxmlformats.org/officeDocument/2006/relationships/extended-properties" Target="/docProps/app.xml" Id="R2bfdb0fad11a4441" /><Relationship Type="http://schemas.openxmlformats.org/officeDocument/2006/relationships/officeDocument" Target="/ppt/presentation.xml" Id="R188607ccfd2b4ab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0ed0f4857cb4b19"/>
  </p:sldMasterIdLst>
  <p:notesMasterIdLst>
    <p:notesMasterId xmlns:r="http://schemas.openxmlformats.org/officeDocument/2006/relationships" r:id="Rb8c6fb42d4d24ae1"/>
  </p:notesMasterIdLst>
  <p:sldIdLst>
    <p:sldId xmlns:r="http://schemas.openxmlformats.org/officeDocument/2006/relationships" id="256" r:id="Rd4a513d35a854382"/>
    <p:sldId xmlns:r="http://schemas.openxmlformats.org/officeDocument/2006/relationships" id="257" r:id="R7ee8131b64754d34"/>
    <p:sldId xmlns:r="http://schemas.openxmlformats.org/officeDocument/2006/relationships" id="258" r:id="R273ae4ebf92f43a8"/>
    <p:sldId xmlns:r="http://schemas.openxmlformats.org/officeDocument/2006/relationships" id="259" r:id="Rf0cff965f8fa41a9"/>
    <p:sldId xmlns:r="http://schemas.openxmlformats.org/officeDocument/2006/relationships" id="260" r:id="Ra51f5abf485146a5"/>
    <p:sldId xmlns:r="http://schemas.openxmlformats.org/officeDocument/2006/relationships" id="261" r:id="R45ac19e41d134a37"/>
    <p:sldId xmlns:r="http://schemas.openxmlformats.org/officeDocument/2006/relationships" id="262" r:id="R127d2bdbd8b64f9b"/>
    <p:sldId xmlns:r="http://schemas.openxmlformats.org/officeDocument/2006/relationships" id="263" r:id="R70e085de23224759"/>
    <p:sldId xmlns:r="http://schemas.openxmlformats.org/officeDocument/2006/relationships" id="264" r:id="R800acd3ecf424b08"/>
    <p:sldId xmlns:r="http://schemas.openxmlformats.org/officeDocument/2006/relationships" id="265" r:id="Re1cab267832e48ea"/>
    <p:sldId xmlns:r="http://schemas.openxmlformats.org/officeDocument/2006/relationships" id="266" r:id="R01991d27eab74dd4"/>
    <p:sldId xmlns:r="http://schemas.openxmlformats.org/officeDocument/2006/relationships" id="267" r:id="Refd48e059ba54389"/>
    <p:sldId xmlns:r="http://schemas.openxmlformats.org/officeDocument/2006/relationships" id="268" r:id="R17d1187056304825"/>
    <p:sldId xmlns:r="http://schemas.openxmlformats.org/officeDocument/2006/relationships" id="269" r:id="R6dda5312cc944b7a"/>
    <p:sldId xmlns:r="http://schemas.openxmlformats.org/officeDocument/2006/relationships" id="270" r:id="R9605679b789e4dd9"/>
    <p:sldId xmlns:r="http://schemas.openxmlformats.org/officeDocument/2006/relationships" id="271" r:id="R88d60aff622349ed"/>
    <p:sldId xmlns:r="http://schemas.openxmlformats.org/officeDocument/2006/relationships" id="272" r:id="R58249d4ccc7a40e7"/>
    <p:sldId xmlns:r="http://schemas.openxmlformats.org/officeDocument/2006/relationships" id="273" r:id="R4face0934f7f4bac"/>
    <p:sldId xmlns:r="http://schemas.openxmlformats.org/officeDocument/2006/relationships" id="274" r:id="Rb1b40e7fe22748c2"/>
    <p:sldId xmlns:r="http://schemas.openxmlformats.org/officeDocument/2006/relationships" id="275" r:id="Re516e054a9cc421d"/>
    <p:sldId xmlns:r="http://schemas.openxmlformats.org/officeDocument/2006/relationships" id="276" r:id="Rea13e8852c9349b0"/>
    <p:sldId xmlns:r="http://schemas.openxmlformats.org/officeDocument/2006/relationships" id="277" r:id="R5c33daabc6f54059"/>
    <p:sldId xmlns:r="http://schemas.openxmlformats.org/officeDocument/2006/relationships" id="278" r:id="Rb5cc15f25b404e29"/>
    <p:sldId xmlns:r="http://schemas.openxmlformats.org/officeDocument/2006/relationships" id="279" r:id="Re41dacf80c4a455b"/>
  </p:sldIdLst>
  <p:sldSz cx="15240000" cy="85725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091af03e1ae450a" /><Relationship Type="http://schemas.openxmlformats.org/officeDocument/2006/relationships/slideMaster" Target="/ppt/slideMasters/slideMaster1.xml" Id="R10ed0f4857cb4b19" /><Relationship Type="http://schemas.openxmlformats.org/officeDocument/2006/relationships/notesMaster" Target="/ppt/notesMasters/notesMaster1.xml" Id="Rb8c6fb42d4d24ae1" /><Relationship Type="http://schemas.openxmlformats.org/officeDocument/2006/relationships/presProps" Target="/ppt/presProps.xml" Id="Rce7160c427184f2e" /><Relationship Type="http://schemas.openxmlformats.org/officeDocument/2006/relationships/tableStyles" Target="/ppt/tableStyles.xml" Id="R54005a2fab544ef7" /><Relationship Type="http://schemas.openxmlformats.org/officeDocument/2006/relationships/slide" Target="/ppt/slides/slide1.xml" Id="Rd4a513d35a854382" /><Relationship Type="http://schemas.openxmlformats.org/officeDocument/2006/relationships/slide" Target="/ppt/slides/slide2.xml" Id="R7ee8131b64754d34" /><Relationship Type="http://schemas.openxmlformats.org/officeDocument/2006/relationships/slide" Target="/ppt/slides/slide3.xml" Id="R273ae4ebf92f43a8" /><Relationship Type="http://schemas.openxmlformats.org/officeDocument/2006/relationships/slide" Target="/ppt/slides/slide4.xml" Id="Rf0cff965f8fa41a9" /><Relationship Type="http://schemas.openxmlformats.org/officeDocument/2006/relationships/slide" Target="/ppt/slides/slide5.xml" Id="Ra51f5abf485146a5" /><Relationship Type="http://schemas.openxmlformats.org/officeDocument/2006/relationships/slide" Target="/ppt/slides/slide6.xml" Id="R45ac19e41d134a37" /><Relationship Type="http://schemas.openxmlformats.org/officeDocument/2006/relationships/slide" Target="/ppt/slides/slide7.xml" Id="R127d2bdbd8b64f9b" /><Relationship Type="http://schemas.openxmlformats.org/officeDocument/2006/relationships/slide" Target="/ppt/slides/slide8.xml" Id="R70e085de23224759" /><Relationship Type="http://schemas.openxmlformats.org/officeDocument/2006/relationships/slide" Target="/ppt/slides/slide9.xml" Id="R800acd3ecf424b08" /><Relationship Type="http://schemas.openxmlformats.org/officeDocument/2006/relationships/slide" Target="/ppt/slides/slide10.xml" Id="Re1cab267832e48ea" /><Relationship Type="http://schemas.openxmlformats.org/officeDocument/2006/relationships/slide" Target="/ppt/slides/slide11.xml" Id="R01991d27eab74dd4" /><Relationship Type="http://schemas.openxmlformats.org/officeDocument/2006/relationships/slide" Target="/ppt/slides/slide12.xml" Id="Refd48e059ba54389" /><Relationship Type="http://schemas.openxmlformats.org/officeDocument/2006/relationships/slide" Target="/ppt/slides/slide13.xml" Id="R17d1187056304825" /><Relationship Type="http://schemas.openxmlformats.org/officeDocument/2006/relationships/slide" Target="/ppt/slides/slide14.xml" Id="R6dda5312cc944b7a" /><Relationship Type="http://schemas.openxmlformats.org/officeDocument/2006/relationships/slide" Target="/ppt/slides/slide15.xml" Id="R9605679b789e4dd9" /><Relationship Type="http://schemas.openxmlformats.org/officeDocument/2006/relationships/slide" Target="/ppt/slides/slide16.xml" Id="R88d60aff622349ed" /><Relationship Type="http://schemas.openxmlformats.org/officeDocument/2006/relationships/slide" Target="/ppt/slides/slide17.xml" Id="R58249d4ccc7a40e7" /><Relationship Type="http://schemas.openxmlformats.org/officeDocument/2006/relationships/slide" Target="/ppt/slides/slide18.xml" Id="R4face0934f7f4bac" /><Relationship Type="http://schemas.openxmlformats.org/officeDocument/2006/relationships/slide" Target="/ppt/slides/slide19.xml" Id="Rb1b40e7fe22748c2" /><Relationship Type="http://schemas.openxmlformats.org/officeDocument/2006/relationships/slide" Target="/ppt/slides/slide20.xml" Id="Re516e054a9cc421d" /><Relationship Type="http://schemas.openxmlformats.org/officeDocument/2006/relationships/slide" Target="/ppt/slides/slide21.xml" Id="Rea13e8852c9349b0" /><Relationship Type="http://schemas.openxmlformats.org/officeDocument/2006/relationships/slide" Target="/ppt/slides/slide22.xml" Id="R5c33daabc6f54059" /><Relationship Type="http://schemas.openxmlformats.org/officeDocument/2006/relationships/slide" Target="/ppt/slides/slide23.xml" Id="Rb5cc15f25b404e29" /><Relationship Type="http://schemas.openxmlformats.org/officeDocument/2006/relationships/slide" Target="/ppt/slides/slide24.xml" Id="Re41dacf80c4a455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9a5a89d351e4b5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omposition">
  <a:themeElements>
    <a:clrScheme name="Composition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omposition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357ee9ac5db4414" /><Relationship Type="http://schemas.openxmlformats.org/officeDocument/2006/relationships/notesMaster" Target="/ppt/notesMasters/notesMaster1.xml" Id="Rb067e971bfad490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740480bc25b4baf" /><Relationship Type="http://schemas.openxmlformats.org/officeDocument/2006/relationships/notesMaster" Target="/ppt/notesMasters/notesMaster1.xml" Id="R0e96ea2e6fcf4e8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275dddeb1964323" /><Relationship Type="http://schemas.openxmlformats.org/officeDocument/2006/relationships/notesMaster" Target="/ppt/notesMasters/notesMaster1.xml" Id="Rf930116169fc435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f27433f001e40a7" /><Relationship Type="http://schemas.openxmlformats.org/officeDocument/2006/relationships/notesMaster" Target="/ppt/notesMasters/notesMaster1.xml" Id="R3f41740cc11c448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20722132c034ed9" /><Relationship Type="http://schemas.openxmlformats.org/officeDocument/2006/relationships/notesMaster" Target="/ppt/notesMasters/notesMaster1.xml" Id="Raddb40d3cf1c477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5312ba017994633" /><Relationship Type="http://schemas.openxmlformats.org/officeDocument/2006/relationships/notesMaster" Target="/ppt/notesMasters/notesMaster1.xml" Id="Rf4432e00a92a4cb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7c39c6b8fa1413d" /><Relationship Type="http://schemas.openxmlformats.org/officeDocument/2006/relationships/notesMaster" Target="/ppt/notesMasters/notesMaster1.xml" Id="R658bd1bf90b7432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0419253dbec34f6c" /><Relationship Type="http://schemas.openxmlformats.org/officeDocument/2006/relationships/notesMaster" Target="/ppt/notesMasters/notesMaster1.xml" Id="R0c198726199b404c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b597e89621364533" /><Relationship Type="http://schemas.openxmlformats.org/officeDocument/2006/relationships/notesMaster" Target="/ppt/notesMasters/notesMaster1.xml" Id="R1eff9276cf8d408f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b522691199314b9c" /><Relationship Type="http://schemas.openxmlformats.org/officeDocument/2006/relationships/notesMaster" Target="/ppt/notesMasters/notesMaster1.xml" Id="R9faa893847fe4dc8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a578355211db4536" /><Relationship Type="http://schemas.openxmlformats.org/officeDocument/2006/relationships/notesMaster" Target="/ppt/notesMasters/notesMaster1.xml" Id="Rdde4219b2c254b28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49ad3dce96d54eef" /><Relationship Type="http://schemas.openxmlformats.org/officeDocument/2006/relationships/notesMaster" Target="/ppt/notesMasters/notesMaster1.xml" Id="Rfb79bc516d3c421f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6e0a644493be4e6b" /><Relationship Type="http://schemas.openxmlformats.org/officeDocument/2006/relationships/notesMaster" Target="/ppt/notesMasters/notesMaster1.xml" Id="R6f27da338c564c8a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b410a96529864287" /><Relationship Type="http://schemas.openxmlformats.org/officeDocument/2006/relationships/notesMaster" Target="/ppt/notesMasters/notesMaster1.xml" Id="R3e73d51c93fb4bd6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30f54dc8b2b945f9" /><Relationship Type="http://schemas.openxmlformats.org/officeDocument/2006/relationships/notesMaster" Target="/ppt/notesMasters/notesMaster1.xml" Id="R54df6496c65440f1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a11b50883a384329" /><Relationship Type="http://schemas.openxmlformats.org/officeDocument/2006/relationships/notesMaster" Target="/ppt/notesMasters/notesMaster1.xml" Id="R6ca048094835407a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3a47f37edff945f1" /><Relationship Type="http://schemas.openxmlformats.org/officeDocument/2006/relationships/notesMaster" Target="/ppt/notesMasters/notesMaster1.xml" Id="Rbba64aebcfb745c3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e64105bfab0e4c45" /><Relationship Type="http://schemas.openxmlformats.org/officeDocument/2006/relationships/notesMaster" Target="/ppt/notesMasters/notesMaster1.xml" Id="R7f31b0ca49e74e29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1e5e3a8d9de54b1c" /><Relationship Type="http://schemas.openxmlformats.org/officeDocument/2006/relationships/notesMaster" Target="/ppt/notesMasters/notesMaster1.xml" Id="R4c363e1bbfef40ba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ed523b12ce734322" /><Relationship Type="http://schemas.openxmlformats.org/officeDocument/2006/relationships/notesMaster" Target="/ppt/notesMasters/notesMaster1.xml" Id="R821b68dd46de434f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fbe8640a49dc4a63" /><Relationship Type="http://schemas.openxmlformats.org/officeDocument/2006/relationships/notesMaster" Target="/ppt/notesMasters/notesMaster1.xml" Id="R148e05d371b7421d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4b04d4eb95fb41df" /><Relationship Type="http://schemas.openxmlformats.org/officeDocument/2006/relationships/notesMaster" Target="/ppt/notesMasters/notesMaster1.xml" Id="R4634d73d9f9149ff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0fa5922c97b8473f" /><Relationship Type="http://schemas.openxmlformats.org/officeDocument/2006/relationships/notesMaster" Target="/ppt/notesMasters/notesMaster1.xml" Id="R30ab07908768459c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4ac5881d45984096" /><Relationship Type="http://schemas.openxmlformats.org/officeDocument/2006/relationships/notesMaster" Target="/ppt/notesMasters/notesMaster1.xml" Id="R39a622c18f7647c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Предлагаем коммуникацию статьи через конкретные вопросы к составу. Пакет включает исследование 26 кампаний и 6 источников о внимании, выборе заголовков и распространении контента, десять концепций, прототипы движения и план производства. Все варианты являются концепциями для выбора и тестирования.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В четырёх исходных примерах слабое место одинаково: заголовки не называют предмет недостающего знания. «Всё в деталях» и «Что внутри?» годятся почти для любой категории. Ткань, тор и фольга не объясняют причину перехода. Новый критерий: человек может сформулировать, что именно он хочет узнать после одного взгляда.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В работе When curiosity gaps backfire авторы анализировали 8977 экспериментов с заголовками и показали зависимость эффекта конкретности от исходного уровня конкретности. Reading dies in complexity показывает преимущество простой формулировки в новостных экспериментах. Перенос на наши объявления требует проверки. Мы называем предмет и оставляем один открытый вопрос. Источники: https://www.nature.com/articles/s41598-024-81575-9 ; https://pmc.ncbi.nlm.nih.gov/articles/PMC11152133/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Для клика нужна причина узнать недостающий ответ. Для передачи другим нужны запоминающаяся мысль, удивление или полезность. Berger и Milkman изучают распространение, а исследования Upworthy — выбор заголовка. Эти показатели не взаимозаменяемы. Источники: https://doi.org/10.1509/JMR.10.0353 ; https://www.nature.com/articles/s41562-023-01538-4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Разбор трёх разных путей обсуждения: CeraVe создаёт публичную загадку вокруг созвучия, Marina Prieto — повторение неожиданного присутствия, Liquid Death — буквальный абсурд вокруг числового обещания. Для лекарственной статьи переносим ясный вопрос и раскрытие, а не слух, скрытую рекламу или шок. Краткие карточки и границы доказательств приведены в исследовании. Источники: https://www.dandad.org/work/d-ad-awards-archive/michael-cerave ; https://www.dandad.org/work/d-ad-awards-archive/meet-marina-prieto ; https://liquiddeath.com/en-gq/pages/tonyhawk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Это реальные display-механики. Post-it превращал рекламу в персональную заметку, IKEA Unbox позволял собрать баннер и открыть скидку, ScrollPong управлялся прокруткой. Суть переноса: объявление предлагает конкретную пользу, а клик или действие реально ведёт к ней. Награды не доказывают CTR наших концепций. Источники A23, A02, A07 в реестре исследования.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Click перенаправлял с копии видео к оригиналу. IKEA Store позволял просматривать товары в баннере. Они показывают связь обещания с направлением перехода. Для статьи награда — понятное объяснение конкретного компонента или технологии. Мы не имитируем кнопку видео или лекарственный каталог. Источники: https://www.oneclub.org/awards/theoneshow/-award/19803/original-click/ ; https://www.dandad.org/work/d-ad-awards-archive/the-smallest-ikea-store-in-the-world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Современные награждённые работы 2025–2026 дают точные принципы: один неожиданный предмет, важная информация как главная поверхность, проверка маркетингового языка. Это смежные каналы, преимущественно outdoor, packaging и social. Влияние на display остаётся гипотезой. Источники: https://www.dandad.org/work/d-ad-awards-archive/kitkat-phone-break ; https://www.dandad.org/work/d-ad-awards-archive/price-packs ; https://www.dandad.org/work/d-ad-awards-archive/the-periodic-fable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Матрица переносит найденные механики на содержание статьи. Неожиданный термин, противоречие роли, удалённый компонент, связь формата применения и языка маркетинга. Каждый вопрос раскрывается в концепции и в отдельном блоке статьи. Медицинские ограничения и редакторские дополнения описаны в плане производства.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Все формулировки остаются вопросами о составе, а не обещанием лечебного результата. Нельзя говорить «яд», «опасно всем», «производители скрывают», «без консервантов всегда безопаснее». Для B06 и B09 до теста необходимы предложенные редакторские дополнения. Исходная статья и вся переходная цепочка требуют медицинского и юридического согласования из-за рецептурного контекста.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СПИРТ?! Зачем его добавляют в лекарства?</a:t>
            </a:r>
          </a:p>
          <a:p xmlns:a="http://schemas.openxmlformats.org/drawingml/2006/main">
            <a:r>
              <a:t>Бензиловый спирт</a:t>
            </a:r>
          </a:p>
          <a:p xmlns:a="http://schemas.openxmlformats.org/drawingml/2006/main">
            <a:r>
              <a:t>Кнопка: Читать статью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Стеклянное слово «спирт» занимает почти весь баннер. Его трудно пропустить.</a:t>
            </a:r>
          </a:p>
          <a:p xmlns:a="http://schemas.openxmlformats.org/drawingml/2006/main">
            <a:r>
              <a:t>Человек узнает, зачем бензиловый спирт добавляют в некоторые лекарственные формы.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Ответ в статье: Бензиловый спирт используют в некоторых лекарственных формах как вспомогательный компонент, в том числе консервант. Его назначение и ограничения зависят от конкретного препарата и применения.</a:t>
            </a:r>
          </a:p>
          <a:p xmlns:a="http://schemas.openxmlformats.org/drawingml/2006/main">
            <a:r>
              <a:t>Границы: Не использовать бокал, бутылку алкоголя или намёк на опьянение. Речь о бензиловом спирте.</a:t>
            </a:r>
          </a:p>
          <a:p xmlns:a="http://schemas.openxmlformats.org/drawingml/2006/main">
            <a:r>
              <a:t>Сценарий движения: Стеклянное слово СПИРТ?! появляется первым. Через 1,5 секунды открывается полный макет с вопросом и подписью «Бензиловый спирт». Финал остаётся неподвижным.</a:t>
            </a:r>
          </a:p>
          <a:p xmlns:a="http://schemas.openxmlformats.org/drawingml/2006/main">
            <a:r>
              <a:t>Основания: A01, A09, A23. Полные URL находятся в исследовательском реестре.</a:t>
            </a:r>
          </a:p>
          <a:p xmlns:a="http://schemas.openxmlformats.org/drawingml/2006/main">
            <a:r>
              <a:t>Статус: Пилот.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Зачем в лекарстве то, что не лечит?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Кнопка: Читать статью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Компонент получил пропуск, хотя не лечит. Зачем его пустили?</a:t>
            </a:r>
          </a:p>
          <a:p xmlns:a="http://schemas.openxmlformats.org/drawingml/2006/main">
            <a:r>
              <a:t>Статья объяснит, какую задачу выполняет консервант.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Ответ в статье: Консерванты помогают сдерживать рост микроорганизмов в определённых лекарственных формах. Это вспомогательная функция, а не лечебное действие активного вещества.</a:t>
            </a:r>
          </a:p>
          <a:p xmlns:a="http://schemas.openxmlformats.org/drawingml/2006/main">
            <a:r>
              <a:t>Границы: Заголовок относится только к консерванту, это слово всегда видно. Не переносить «не лечит» на препарат целиком.</a:t>
            </a:r>
          </a:p>
          <a:p xmlns:a="http://schemas.openxmlformats.org/drawingml/2006/main">
            <a:r>
              <a:t>Сценарий движения: Пропуск слегка поворачивается. Вопрос «Зачем в лекарстве то, что не лечит?» читается целиком с первого кадра.</a:t>
            </a:r>
          </a:p>
          <a:p xmlns:a="http://schemas.openxmlformats.org/drawingml/2006/main">
            <a:r>
              <a:t>Основания: A02, A16, A24. Полные URL находятся в исследовательском реестре.</a:t>
            </a:r>
          </a:p>
          <a:p xmlns:a="http://schemas.openxmlformats.org/drawingml/2006/main">
            <a:r>
              <a:t>Статус: Пилот.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Что сохраняет лекарство без консервантов?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Кнопка: Читать статью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Из состава вытащили слово. Возник вопрос о том, что сохраняет препарат.</a:t>
            </a:r>
          </a:p>
          <a:p xmlns:a="http://schemas.openxmlformats.org/drawingml/2006/main">
            <a:r>
              <a:t>Человек прочитает о стерильном производстве и упаковке форм без консервантов.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Ответ в статье: Возможность обойтись без консерванта зависит от лекарственной формы, производства, упаковки и условий применения. Однодозовый формат может быть частью решения, но сам по себе не доказывает отсутствие консерванта.</a:t>
            </a:r>
          </a:p>
          <a:p xmlns:a="http://schemas.openxmlformats.org/drawingml/2006/main">
            <a:r>
              <a:t>Границы: Не обещать, что любое средство без консерванта безопаснее. Не показывать «удаление» из готового раствора дома.</a:t>
            </a:r>
          </a:p>
          <a:p xmlns:a="http://schemas.openxmlformats.org/drawingml/2006/main">
            <a:r>
              <a:t>Сценарий движения: Полоса КОНСЕРВАНТ уходит в сторону. В финале виден вопрос «Что сохраняет лекарство без консервантов?» и кнопка «Читать статью».</a:t>
            </a:r>
          </a:p>
          <a:p xmlns:a="http://schemas.openxmlformats.org/drawingml/2006/main">
            <a:r>
              <a:t>Основания: A03, A13, A26. Полные URL находятся в исследовательском реестре.</a:t>
            </a:r>
          </a:p>
          <a:p xmlns:a="http://schemas.openxmlformats.org/drawingml/2006/main">
            <a:r>
              <a:t>Статус: Пилот.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НАЙДИ ЛИШНЕЕ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Кнопка: Читать статью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Три знакомых компонента предлагают короткую задачу до перехода.</a:t>
            </a:r>
          </a:p>
          <a:p xmlns:a="http://schemas.openxmlformats.org/drawingml/2006/main">
            <a:r>
              <a:t>Статья поможет понять, почему у каждого компонента может быть своя роль.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Ответ в статье: Один список названий не позволяет определить «лишний» компонент. Нужно знать назначение каждого вещества, форму и условия применения. Статья разбирает роль консерванта.</a:t>
            </a:r>
          </a:p>
          <a:p xmlns:a="http://schemas.openxmlformats.org/drawingml/2006/main">
            <a:r>
              <a:t>Границы: Это метафора разбора, а не медицинский тест. Не давать кнопок выбора, если баннер сразу ведёт в статью.</a:t>
            </a:r>
          </a:p>
          <a:p xmlns:a="http://schemas.openxmlformats.org/drawingml/2006/main">
            <a:r>
              <a:t>Сценарий движения: Внимание по очереди переходит на три ярлыка. Красный вопросительный знак остаётся вопросом; правильный ответ не имитируется.</a:t>
            </a:r>
          </a:p>
          <a:p xmlns:a="http://schemas.openxmlformats.org/drawingml/2006/main">
            <a:r>
              <a:t>Основания: A02, A21, A09. Полные URL находятся в исследовательском реестре.</a:t>
            </a:r>
          </a:p>
          <a:p xmlns:a="http://schemas.openxmlformats.org/drawingml/2006/main">
            <a:r>
              <a:t>Статус: Резерв.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Кто охраняет лекарство?</a:t>
            </a:r>
          </a:p>
          <a:p xmlns:a="http://schemas.openxmlformats.org/drawingml/2006/main">
            <a:r>
              <a:t>О консервантах</a:t>
            </a:r>
          </a:p>
          <a:p xmlns:a="http://schemas.openxmlformats.org/drawingml/2006/main">
            <a:r>
              <a:t>Кнопка: Читать статью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Прозрачный замок делает защитную функцию консерванта видимой.</a:t>
            </a:r>
          </a:p>
          <a:p xmlns:a="http://schemas.openxmlformats.org/drawingml/2006/main">
            <a:r>
              <a:t>Человек узнает, как ограничивают микробное загрязнение препарата.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Ответ в статье: Консерванты выполняют антимикробную функцию в некоторых формах, а стерильность и сохранность зависят также от производства и упаковки. Замок обозначает комплекс защиты, а не конкретную молекулу.</a:t>
            </a:r>
          </a:p>
          <a:p xmlns:a="http://schemas.openxmlformats.org/drawingml/2006/main">
            <a:r>
              <a:t>Границы: Не изображать замок как гарантию абсолютной стерильности или безопасности.</a:t>
            </a:r>
          </a:p>
          <a:p xmlns:a="http://schemas.openxmlformats.org/drawingml/2006/main">
            <a:r>
              <a:t>Сценарий движения: Стеклянный замок приближается на несколько процентов. Заголовок и подпись «О консервантах» неподвижны.</a:t>
            </a:r>
          </a:p>
          <a:p xmlns:a="http://schemas.openxmlformats.org/drawingml/2006/main">
            <a:r>
              <a:t>Основания: A08, A18, A25. Полные URL находятся в исследовательском реестре.</a:t>
            </a:r>
          </a:p>
          <a:p xmlns:a="http://schemas.openxmlformats.org/drawingml/2006/main">
            <a:r>
              <a:t>Статус: Резерв.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За что ругают консерванты?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Кнопка: Читать статью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Красная печать «Плохо?» ставит под вопрос привычную оценку.</a:t>
            </a:r>
          </a:p>
          <a:p xmlns:a="http://schemas.openxmlformats.org/drawingml/2006/main">
            <a:r>
              <a:t>Статья разберёт назначение консервантов и ограничения их применения.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Ответ в статье: Оценка зависит от вещества, количества, пути введения и конкретного контекста. Консерванты имеют функцию и ограничения. Статья должна объяснить обе стороны без общего вывода о вреде всей категории.</a:t>
            </a:r>
          </a:p>
          <a:p xmlns:a="http://schemas.openxmlformats.org/drawingml/2006/main">
            <a:r>
              <a:t>Границы: Перед этим вариантом статья должна включить сбалансированный абзац о роли и контексте. Нельзя обещать полную безвредность.</a:t>
            </a:r>
          </a:p>
          <a:p xmlns:a="http://schemas.openxmlformats.org/drawingml/2006/main">
            <a:r>
              <a:t>Сценарий движения: Печать ПЛОХО? появляется на бумаге. Вопрос «За что ругают консерванты?» остаётся видимым; лист не объявляет компонент вредным.</a:t>
            </a:r>
          </a:p>
          <a:p xmlns:a="http://schemas.openxmlformats.org/drawingml/2006/main">
            <a:r>
              <a:t>Основания: A09, A10, A20. Полные URL находятся в исследовательском реестре.</a:t>
            </a:r>
          </a:p>
          <a:p xmlns:a="http://schemas.openxmlformats.org/drawingml/2006/main">
            <a:r>
              <a:t>Статус: После правки статьи.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Зачем консервант, если препарат открывают один раз?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Кнопка: Читать статью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Огромная единица связана с вопросом об однократном применении.</a:t>
            </a:r>
          </a:p>
          <a:p xmlns:a="http://schemas.openxmlformats.org/drawingml/2006/main">
            <a:r>
              <a:t>Человек узнает, как режим использования связан с упаковкой и составом.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Ответ в статье: При повторном доступе к содержимому лекарственной формы требования к антимикробной защите отличаются. Однодозовая форма может позволять другой подход к составу и упаковке.</a:t>
            </a:r>
          </a:p>
          <a:p xmlns:a="http://schemas.openxmlformats.org/drawingml/2006/main">
            <a:r>
              <a:t>Границы: Однодозовый формат не доказывает отсутствие консерванта. Статья должна объяснять, что решение зависит также от состава, производства и упаковки.</a:t>
            </a:r>
          </a:p>
          <a:p xmlns:a="http://schemas.openxmlformats.org/drawingml/2006/main">
            <a:r>
              <a:t>Сценарий движения: Один язычок открытой единицы поднимается. Цепочка «Открытие» отходит в сторону. Вопрос о препарате, который открывают один раз, остаётся читаемым.</a:t>
            </a:r>
          </a:p>
          <a:p xmlns:a="http://schemas.openxmlformats.org/drawingml/2006/main">
            <a:r>
              <a:t>Основания: A03, A07, A18. Полные URL находятся в исследовательском реестре.</a:t>
            </a:r>
          </a:p>
          <a:p xmlns:a="http://schemas.openxmlformats.org/drawingml/2006/main">
            <a:r>
              <a:t>Статус: Резерв.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А ты дочитал до спирта?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Кнопка: Читать статью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Слово из мелкого шрифта вырастает прямо из бумаги.</a:t>
            </a:r>
          </a:p>
          <a:p xmlns:a="http://schemas.openxmlformats.org/drawingml/2006/main">
            <a:r>
              <a:t>Статья объяснит, что бензиловый спирт делает в некоторых лекарствах.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Ответ в статье: Бензиловый спирт в составе может выполнять вспомогательную функцию. Разбор показывает, зачем его используют и почему решение о составе зависит от лекарственной формы.</a:t>
            </a:r>
          </a:p>
          <a:p xmlns:a="http://schemas.openxmlformats.org/drawingml/2006/main">
            <a:r>
              <a:t>Границы: Строка иллюстративная, без вида подлинной инструкции конкретного бренда. Не писать «то, что от вас скрывают».</a:t>
            </a:r>
          </a:p>
          <a:p xmlns:a="http://schemas.openxmlformats.org/drawingml/2006/main">
            <a:r>
              <a:t>Сценарий движения: Строка «Бензиловый спирт» увеличивается. Через 2 секунды открывается полный макет «А ты дочитал до спирта?». Финальный кадр неподвижен.</a:t>
            </a:r>
          </a:p>
          <a:p xmlns:a="http://schemas.openxmlformats.org/drawingml/2006/main">
            <a:r>
              <a:t>Основания: A12, A23, A26. Полные URL находятся в исследовательском реестре.</a:t>
            </a:r>
          </a:p>
          <a:p xmlns:a="http://schemas.openxmlformats.org/drawingml/2006/main">
            <a:r>
              <a:t>Статус: Сильный кандидат для анимации.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Что вообще значит «чистый состав»?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Кнопка: Читать статью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Штамп превращает красивую формулировку в вопрос о её значении.</a:t>
            </a:r>
          </a:p>
          <a:p xmlns:a="http://schemas.openxmlformats.org/drawingml/2006/main">
            <a:r>
              <a:t>Человек прочитает, что может означать эта фраза и чего она не обещает.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Ответ в статье: «Чистый состав» не заменяет сведения о конкретных компонентах и их назначении. Для нашей статьи точный вопрос касается наличия консервантов и технологии форм без них.</a:t>
            </a:r>
          </a:p>
          <a:p xmlns:a="http://schemas.openxmlformats.org/drawingml/2006/main">
            <a:r>
              <a:t>Границы: Статья должна прямо объяснить границы термина «чистый состав». Нельзя создавать видимость разоблачения конкретного производителя.</a:t>
            </a:r>
          </a:p>
          <a:p xmlns:a="http://schemas.openxmlformats.org/drawingml/2006/main">
            <a:r>
              <a:t>Сценарий движения: Штамп приближается к прозрачной плашке с вопросительным знаком. Текст «Что вообще значит «чистый состав»?» виден с начала.</a:t>
            </a:r>
          </a:p>
          <a:p xmlns:a="http://schemas.openxmlformats.org/drawingml/2006/main">
            <a:r>
              <a:t>Основания: A09, A13, A10. Полные URL находятся в исследовательском реестре.</a:t>
            </a:r>
          </a:p>
          <a:p xmlns:a="http://schemas.openxmlformats.org/drawingml/2006/main">
            <a:r>
              <a:t>Статус: После правки статьи.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ЭТО ПРОСТО ВОДА?</a:t>
            </a:r>
          </a:p>
          <a:p xmlns:a="http://schemas.openxmlformats.org/drawingml/2006/main">
            <a:r>
              <a:t>Статья о составе лекарств</a:t>
            </a:r>
          </a:p>
          <a:p xmlns:a="http://schemas.openxmlformats.org/drawingml/2006/main">
            <a:r>
              <a:t>Кнопка: Читать статью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В прозрачной капле видна свёрнутая строка состава.</a:t>
            </a:r>
          </a:p>
          <a:p xmlns:a="http://schemas.openxmlformats.org/drawingml/2006/main">
            <a:r>
              <a:t>Статья объяснит, почему внешний вид раствора ничего не говорит о роли его компонентов.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Ответ в статье: Лекарственный раствор может содержать активное вещество и вспомогательные компоненты, выполняющие разные функции. Внешний вид не раскрывает их назначения.</a:t>
            </a:r>
          </a:p>
          <a:p xmlns:a="http://schemas.openxmlformats.org/drawingml/2006/main">
            <a:r>
              <a:t>Границы: Не выдавать иллюстрацию за состав конкретного препарата. Не внушать, что прозрачность гарантирует качество.</a:t>
            </a:r>
          </a:p>
          <a:p xmlns:a="http://schemas.openxmlformats.org/drawingml/2006/main">
            <a:r>
              <a:t>Сценарий движения: Капля слегка меняет масштаб. Заголовок «Это просто вода?» и подпись «Статья о составе лекарств» неподвижны.</a:t>
            </a:r>
          </a:p>
          <a:p xmlns:a="http://schemas.openxmlformats.org/drawingml/2006/main">
            <a:r>
              <a:t>Основания: A03, A18, A25. Полные URL находятся в исследовательском реестре.</a:t>
            </a:r>
          </a:p>
          <a:p xmlns:a="http://schemas.openxmlformats.org/drawingml/2006/main">
            <a:r>
              <a:t>Статус: Резерв.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Для первоначального теста рекомендуем B01, B02 и B03: разные вопросы к одному материалу позволят сравнить терминологический сюрприз, противоречие функции и интерес к технологии. Это креативная рекомендация, не результат теста. B08 нужен как запасной подход с более явной строкой состава.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В пакете три HTML5 прототипа B01, B03 и B08. Движение ведёт к смысловому раскрытию и заканчивается финальным статичным кадром. Предусмотрено prefers-reduced-motion. Прототипы не содержат конечного адреса: его передаёт площадка через click API или параметр clickTag. До публикации нужны конечная ссылка, erid и проверка площадки. Здесь показан творческий сценарий, а не техническая схема.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Главный показатель пилота: стоимость квалифицированного чтения CPQR = расходы / число квалифицированных чтений. Рабочее определение чтения: не менее 45 секунд активного просмотра и не менее 50% прокрутки, при корректной реализации событий и согласии пользователя. CTR нужен как диагностический показатель. Определение и пороги — проектные гипотезы. До запуска проверяются события аналитики и сопоставимость ячеек теста.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После выбора трёх направлений: медицинская и юридическая проверка всей цепочки, закрепление copy, точная сборка необходимых площадкам форматов, маркировка, настройка событий, пилот. Рабочая гипотеза распределения 1 млн рублей на медиа: РСЯ 600 тыс., VK 200 тыс., редакционные размещения Telegram 150 тыс., прямые издатели 50 тыс. По этапам: 200 тыс. пилот, 650 тыс. масштабирование, 150 тыс. резерв. Бюджет производства обсуждается отдельно и не смешивается с медиабюджетом. Подробный календарь и состав сдачи приведены в производственном плане.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9c014e9c7744a5d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742884d30404de2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40c88a51c8340ea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9abad4e37c74f79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c4a1cf469844b50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27ae43ba96b414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Accent rule">
            <a:extLst xmlns:a="http://schemas.openxmlformats.org/drawingml/2006/main">
              <a:ext uri="{FF2B5EF4-FFF2-40B4-BE49-F238E27FC236}">
                <a16:creationId xmlns:a16="http://schemas.microsoft.com/office/drawing/2014/main" id="{9349E6B2-613D-4655-8000-6E13EEE75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762250"/>
            <a:ext cx="762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1"/>
          </a:solidFill>
          <a:ln xmlns:a="http://schemas.openxmlformats.org/drawingml/2006/main">
            <a:noFill/>
            <a:prstDash val="solid"/>
          </a:ln>
        </p:spPr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158FBC6A-2B30-473A-9ACD-DDD93144929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524000" y="3238500"/>
            <a:ext cx="121920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3" name="Subtitle">
            <a:extLst xmlns:a="http://schemas.openxmlformats.org/drawingml/2006/main">
              <a:ext uri="{FF2B5EF4-FFF2-40B4-BE49-F238E27FC236}">
                <a16:creationId xmlns:a16="http://schemas.microsoft.com/office/drawing/2014/main" id="{449B345A-D91F-410E-BD1D-8250536D6460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2286000" y="4714875"/>
            <a:ext cx="10668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Accent rule">
            <a:extLst xmlns:a="http://schemas.openxmlformats.org/drawingml/2006/main">
              <a:ext uri="{FF2B5EF4-FFF2-40B4-BE49-F238E27FC236}">
                <a16:creationId xmlns:a16="http://schemas.microsoft.com/office/drawing/2014/main" id="{AA0C3BB4-CC4E-4F0A-A5EB-D8FBA4FDA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3095625"/>
            <a:ext cx="762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1"/>
          </a:solidFill>
          <a:ln xmlns:a="http://schemas.openxmlformats.org/drawingml/2006/main">
            <a:noFill/>
            <a:prstDash val="solid"/>
          </a:ln>
        </p:spPr>
      </p:sp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C2F5FB12-E371-433F-8F87-D6606836C1E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524000" y="3571875"/>
            <a:ext cx="121920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Accent rule">
            <a:extLst xmlns:a="http://schemas.openxmlformats.org/drawingml/2006/main">
              <a:ext uri="{FF2B5EF4-FFF2-40B4-BE49-F238E27FC236}">
                <a16:creationId xmlns:a16="http://schemas.microsoft.com/office/drawing/2014/main" id="{091C3B32-5D50-4049-B1CB-628E4E9F4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905000"/>
            <a:ext cx="762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1"/>
          </a:solidFill>
          <a:ln xmlns:a="http://schemas.openxmlformats.org/drawingml/2006/main">
            <a:noFill/>
            <a:prstDash val="solid"/>
          </a:ln>
        </p:spPr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9CBFCD08-12FF-4A54-BF2A-E2A1EB27757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7250" y="666750"/>
            <a:ext cx="13525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A1C2009A-1ED0-465B-8BA3-64A0DCFEC57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57250" y="2381250"/>
            <a:ext cx="13525500" cy="533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285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1pPr>
            <a:lvl2pPr marL="666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2pPr>
            <a:lvl3pPr marL="1047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3pPr>
            <a:lvl4pPr marL="1428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4pPr>
            <a:lvl5pPr marL="1809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5pPr>
            <a:lvl6pPr marL="2190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6pPr>
            <a:lvl7pPr marL="2571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7pPr>
            <a:lvl8pPr marL="2952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8pPr>
            <a:lvl9pPr marL="3333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Accent rule">
            <a:extLst xmlns:a="http://schemas.openxmlformats.org/drawingml/2006/main">
              <a:ext uri="{FF2B5EF4-FFF2-40B4-BE49-F238E27FC236}">
                <a16:creationId xmlns:a16="http://schemas.microsoft.com/office/drawing/2014/main" id="{83C39946-C785-48E3-8EF8-2754EE5B04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905000"/>
            <a:ext cx="762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1"/>
          </a:solidFill>
          <a:ln xmlns:a="http://schemas.openxmlformats.org/drawingml/2006/main">
            <a:noFill/>
            <a:prstDash val="solid"/>
          </a:ln>
        </p:spPr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3C48A782-C2D0-4A4F-B8AD-23B27EB26FA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7250" y="666750"/>
            <a:ext cx="13525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3" name="Left column">
            <a:extLst xmlns:a="http://schemas.openxmlformats.org/drawingml/2006/main">
              <a:ext uri="{FF2B5EF4-FFF2-40B4-BE49-F238E27FC236}">
                <a16:creationId xmlns:a16="http://schemas.microsoft.com/office/drawing/2014/main" id="{C71A53DB-E011-4F6B-8A4B-06B2CF9FA7B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57250" y="2381250"/>
            <a:ext cx="6286500" cy="533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285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1pPr>
            <a:lvl2pPr marL="666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2pPr>
            <a:lvl3pPr marL="1047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3pPr>
            <a:lvl4pPr marL="1428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4pPr>
            <a:lvl5pPr marL="1809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5pPr>
            <a:lvl6pPr marL="2190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6pPr>
            <a:lvl7pPr marL="2571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7pPr>
            <a:lvl8pPr marL="2952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8pPr>
            <a:lvl9pPr marL="3333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4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3A7A515F-CEDA-443C-BC77-86C096E9F2C9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8096250" y="2381250"/>
            <a:ext cx="6286500" cy="533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285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1pPr>
            <a:lvl2pPr marL="666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2pPr>
            <a:lvl3pPr marL="1047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3pPr>
            <a:lvl4pPr marL="1428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4pPr>
            <a:lvl5pPr marL="1809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5pPr>
            <a:lvl6pPr marL="2190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6pPr>
            <a:lvl7pPr marL="2571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7pPr>
            <a:lvl8pPr marL="2952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8pPr>
            <a:lvl9pPr marL="3333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Accent rule">
            <a:extLst xmlns:a="http://schemas.openxmlformats.org/drawingml/2006/main">
              <a:ext uri="{FF2B5EF4-FFF2-40B4-BE49-F238E27FC236}">
                <a16:creationId xmlns:a16="http://schemas.microsoft.com/office/drawing/2014/main" id="{C4271FAB-FDD6-4842-AB9E-ED6F9CDAB8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905000"/>
            <a:ext cx="762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1"/>
          </a:solidFill>
          <a:ln xmlns:a="http://schemas.openxmlformats.org/drawingml/2006/main">
            <a:noFill/>
            <a:prstDash val="solid"/>
          </a:ln>
        </p:spPr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6829A564-7C23-4FAC-9236-BFEED846B70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7250" y="666750"/>
            <a:ext cx="13525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3" name="Left column">
            <a:extLst xmlns:a="http://schemas.openxmlformats.org/drawingml/2006/main">
              <a:ext uri="{FF2B5EF4-FFF2-40B4-BE49-F238E27FC236}">
                <a16:creationId xmlns:a16="http://schemas.microsoft.com/office/drawing/2014/main" id="{36A2B7E8-4563-418A-8008-D4228062654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57250" y="2381250"/>
            <a:ext cx="6286500" cy="533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285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1pPr>
            <a:lvl2pPr marL="666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2pPr>
            <a:lvl3pPr marL="1047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3pPr>
            <a:lvl4pPr marL="1428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4pPr>
            <a:lvl5pPr marL="1809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5pPr>
            <a:lvl6pPr marL="2190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6pPr>
            <a:lvl7pPr marL="2571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7pPr>
            <a:lvl8pPr marL="2952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8pPr>
            <a:lvl9pPr marL="3333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168870484364fd4" /><Relationship Type="http://schemas.openxmlformats.org/officeDocument/2006/relationships/slideLayout" Target="/ppt/slideLayouts/slideLayout1.xml" Id="R568ff93c1cc348d7" /><Relationship Type="http://schemas.openxmlformats.org/officeDocument/2006/relationships/slideLayout" Target="/ppt/slideLayouts/slideLayout2.xml" Id="R7f4387093aa74dd8" /><Relationship Type="http://schemas.openxmlformats.org/officeDocument/2006/relationships/slideLayout" Target="/ppt/slideLayouts/slideLayout3.xml" Id="Rba34f607b4cf4a91" /><Relationship Type="http://schemas.openxmlformats.org/officeDocument/2006/relationships/slideLayout" Target="/ppt/slideLayouts/slideLayout4.xml" Id="R760a607988cd4835" /><Relationship Type="http://schemas.openxmlformats.org/officeDocument/2006/relationships/slideLayout" Target="/ppt/slideLayouts/slideLayout5.xml" Id="Rd9aae0bbcff14498" /><Relationship Type="http://schemas.openxmlformats.org/officeDocument/2006/relationships/slideLayout" Target="/ppt/slideLayouts/slideLayout6.xml" Id="Red09bf998797430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68ff93c1cc348d7"/>
    <p:sldLayoutId xmlns:r="http://schemas.openxmlformats.org/officeDocument/2006/relationships" id="2147483650" r:id="R7f4387093aa74dd8"/>
    <p:sldLayoutId xmlns:r="http://schemas.openxmlformats.org/officeDocument/2006/relationships" id="2147483651" r:id="Rba34f607b4cf4a91"/>
    <p:sldLayoutId xmlns:r="http://schemas.openxmlformats.org/officeDocument/2006/relationships" id="2147483652" r:id="R760a607988cd4835"/>
    <p:sldLayoutId xmlns:r="http://schemas.openxmlformats.org/officeDocument/2006/relationships" id="2147483653" r:id="Rd9aae0bbcff14498"/>
    <p:sldLayoutId xmlns:r="http://schemas.openxmlformats.org/officeDocument/2006/relationships" id="2147483654" r:id="Red09bf998797430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omposition">
  <a:themeElements>
    <a:clrScheme name="Composition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omposition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78fc8050e7a4a7d" /><Relationship Type="http://schemas.openxmlformats.org/officeDocument/2006/relationships/image" Target="/ppt/media/image.jpeg" Id="R8b720e9020cd4015" /><Relationship Type="http://schemas.openxmlformats.org/officeDocument/2006/relationships/notesSlide" Target="/ppt/notesSlides/notesSlide1.xml" Id="Rfcc4c16c512b49b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3359b040efb45e7" /><Relationship Type="http://schemas.openxmlformats.org/officeDocument/2006/relationships/image" Target="/ppt/media/image2.jpeg" Id="R412941dd0a884eda" /><Relationship Type="http://schemas.openxmlformats.org/officeDocument/2006/relationships/notesSlide" Target="/ppt/notesSlides/notesSlide2.xml" Id="R7e5f02b05d8c443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08d13a76ffb4999" /><Relationship Type="http://schemas.openxmlformats.org/officeDocument/2006/relationships/image" Target="/ppt/media/image3.jpeg" Id="R65855f42c2634a90" /><Relationship Type="http://schemas.openxmlformats.org/officeDocument/2006/relationships/notesSlide" Target="/ppt/notesSlides/notesSlide3.xml" Id="R1c5b085eb300449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acad3df3ffb44a9" /><Relationship Type="http://schemas.openxmlformats.org/officeDocument/2006/relationships/image" Target="/ppt/media/image4.jpeg" Id="R8aaab9be120a4fe2" /><Relationship Type="http://schemas.openxmlformats.org/officeDocument/2006/relationships/notesSlide" Target="/ppt/notesSlides/notesSlide4.xml" Id="R999fba4adb8c4bb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a87d6c0dc21482b" /><Relationship Type="http://schemas.openxmlformats.org/officeDocument/2006/relationships/image" Target="/ppt/media/image5.jpeg" Id="Rc69ae19d351a4e9e" /><Relationship Type="http://schemas.openxmlformats.org/officeDocument/2006/relationships/notesSlide" Target="/ppt/notesSlides/notesSlide5.xml" Id="R5dcc5f9a324e451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bb66af6942c447f" /><Relationship Type="http://schemas.openxmlformats.org/officeDocument/2006/relationships/image" Target="/ppt/media/image6.jpeg" Id="R95d36b176aa74be7" /><Relationship Type="http://schemas.openxmlformats.org/officeDocument/2006/relationships/notesSlide" Target="/ppt/notesSlides/notesSlide6.xml" Id="R3c16ae0973a6457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e6688c7cfb3429a" /><Relationship Type="http://schemas.openxmlformats.org/officeDocument/2006/relationships/image" Target="/ppt/media/image7.jpeg" Id="R8f12e847e34f4a1e" /><Relationship Type="http://schemas.openxmlformats.org/officeDocument/2006/relationships/notesSlide" Target="/ppt/notesSlides/notesSlide7.xml" Id="Rcfa25867d7c0490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29546e371244e00" /><Relationship Type="http://schemas.openxmlformats.org/officeDocument/2006/relationships/image" Target="/ppt/media/image8.jpeg" Id="Rf6c4d27a56ae46d0" /><Relationship Type="http://schemas.openxmlformats.org/officeDocument/2006/relationships/notesSlide" Target="/ppt/notesSlides/notesSlide8.xml" Id="R147c4411143e42f0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ed4df7f8dcd4add" /><Relationship Type="http://schemas.openxmlformats.org/officeDocument/2006/relationships/image" Target="/ppt/media/image9.jpeg" Id="Rdbbc0f374509409f" /><Relationship Type="http://schemas.openxmlformats.org/officeDocument/2006/relationships/notesSlide" Target="/ppt/notesSlides/notesSlide9.xml" Id="R94107a4e5cdf48f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50332dd7d584801" /><Relationship Type="http://schemas.openxmlformats.org/officeDocument/2006/relationships/image" Target="/ppt/media/image10.jpeg" Id="R0279cc47a79641d8" /><Relationship Type="http://schemas.openxmlformats.org/officeDocument/2006/relationships/notesSlide" Target="/ppt/notesSlides/notesSlide10.xml" Id="Rd3642c6300834ebf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66ace074ee549fa" /><Relationship Type="http://schemas.openxmlformats.org/officeDocument/2006/relationships/image" Target="/ppt/media/image11.jpeg" Id="Red1fca9ad7fd4b49" /><Relationship Type="http://schemas.openxmlformats.org/officeDocument/2006/relationships/notesSlide" Target="/ppt/notesSlides/notesSlide11.xml" Id="R1191a80c1bd94242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3573853bddb4493" /><Relationship Type="http://schemas.openxmlformats.org/officeDocument/2006/relationships/image" Target="/ppt/media/image12.jpeg" Id="R511692cfd8c14e1d" /><Relationship Type="http://schemas.openxmlformats.org/officeDocument/2006/relationships/notesSlide" Target="/ppt/notesSlides/notesSlide12.xml" Id="R6329df440bf84db7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7cc45eb05274e09" /><Relationship Type="http://schemas.openxmlformats.org/officeDocument/2006/relationships/image" Target="/ppt/media/image13.jpeg" Id="R68cba0a660b14f06" /><Relationship Type="http://schemas.openxmlformats.org/officeDocument/2006/relationships/notesSlide" Target="/ppt/notesSlides/notesSlide13.xml" Id="Rba5e2af0560143af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8a0abc5f57a41d9" /><Relationship Type="http://schemas.openxmlformats.org/officeDocument/2006/relationships/image" Target="/ppt/media/image14.jpeg" Id="R3d15c68331a14ee9" /><Relationship Type="http://schemas.openxmlformats.org/officeDocument/2006/relationships/notesSlide" Target="/ppt/notesSlides/notesSlide14.xml" Id="R6cd17f34078c41c0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cd6f37d6a11417b" /><Relationship Type="http://schemas.openxmlformats.org/officeDocument/2006/relationships/image" Target="/ppt/media/image15.jpeg" Id="R6a97e875256f4223" /><Relationship Type="http://schemas.openxmlformats.org/officeDocument/2006/relationships/notesSlide" Target="/ppt/notesSlides/notesSlide15.xml" Id="R5bf3789a59d9444a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e5a494b7d2b4751" /><Relationship Type="http://schemas.openxmlformats.org/officeDocument/2006/relationships/image" Target="/ppt/media/image16.jpeg" Id="R811286f079354747" /><Relationship Type="http://schemas.openxmlformats.org/officeDocument/2006/relationships/notesSlide" Target="/ppt/notesSlides/notesSlide16.xml" Id="R663844900f0f4026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149096da7524317" /><Relationship Type="http://schemas.openxmlformats.org/officeDocument/2006/relationships/image" Target="/ppt/media/image17.jpeg" Id="Ra1053363b1fd448d" /><Relationship Type="http://schemas.openxmlformats.org/officeDocument/2006/relationships/notesSlide" Target="/ppt/notesSlides/notesSlide17.xml" Id="R14874fcfc79d40fa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02b2257fb8a4b2c" /><Relationship Type="http://schemas.openxmlformats.org/officeDocument/2006/relationships/image" Target="/ppt/media/image18.jpeg" Id="R55f5cfeb850b410a" /><Relationship Type="http://schemas.openxmlformats.org/officeDocument/2006/relationships/notesSlide" Target="/ppt/notesSlides/notesSlide18.xml" Id="Ra388244252d549dd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004d9849f334b64" /><Relationship Type="http://schemas.openxmlformats.org/officeDocument/2006/relationships/image" Target="/ppt/media/image19.jpeg" Id="Rc2ea02416c1a43a2" /><Relationship Type="http://schemas.openxmlformats.org/officeDocument/2006/relationships/notesSlide" Target="/ppt/notesSlides/notesSlide19.xml" Id="R0fb41bf81b19474b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5b89b2f688d401b" /><Relationship Type="http://schemas.openxmlformats.org/officeDocument/2006/relationships/image" Target="/ppt/media/image20.jpeg" Id="R3d4d1e1b72bb4dcd" /><Relationship Type="http://schemas.openxmlformats.org/officeDocument/2006/relationships/notesSlide" Target="/ppt/notesSlides/notesSlide20.xml" Id="R684af7e3b9a44741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42451049ed84c04" /><Relationship Type="http://schemas.openxmlformats.org/officeDocument/2006/relationships/image" Target="/ppt/media/image21.jpeg" Id="Rcab23239b50c49d3" /><Relationship Type="http://schemas.openxmlformats.org/officeDocument/2006/relationships/notesSlide" Target="/ppt/notesSlides/notesSlide21.xml" Id="R541fce1f83a34c98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aaa4e0a936744e2" /><Relationship Type="http://schemas.openxmlformats.org/officeDocument/2006/relationships/image" Target="/ppt/media/image22.jpeg" Id="R105ac7786e0844b5" /><Relationship Type="http://schemas.openxmlformats.org/officeDocument/2006/relationships/notesSlide" Target="/ppt/notesSlides/notesSlide22.xml" Id="R29031cc4bfe7471b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3c5f4a7ff5a4ac3" /><Relationship Type="http://schemas.openxmlformats.org/officeDocument/2006/relationships/image" Target="/ppt/media/image23.jpeg" Id="R7d64eba9caf54c66" /><Relationship Type="http://schemas.openxmlformats.org/officeDocument/2006/relationships/notesSlide" Target="/ppt/notesSlides/notesSlide23.xml" Id="R3e2094a9a85b4ccc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97f0a5cf60c494f" /><Relationship Type="http://schemas.openxmlformats.org/officeDocument/2006/relationships/image" Target="/ppt/media/image24.jpeg" Id="R17d879279e5a4fac" /><Relationship Type="http://schemas.openxmlformats.org/officeDocument/2006/relationships/notesSlide" Target="/ppt/notesSlides/notesSlide24.xml" Id="R84de6a5a9cc4405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01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b720e9020cd4015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931867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10101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12941dd0a884eda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51093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10101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5855f42c2634a90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959335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10101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aaab9be120a4fe2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68801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10101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69ae19d351a4e9e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29739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10101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5d36b176aa74be7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084358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10101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f12e847e34f4a1e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909284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101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6c4d27a56ae46d0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578552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10101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bbc0f374509409f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26186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10101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279cc47a79641d8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48023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0101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d1fca9ad7fd4b49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718459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10101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11692cfd8c14e1d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910969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10101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8cba0a660b14f06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138394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10101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d15c68331a14ee9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340798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10101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a97e875256f4223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565922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10101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11286f079354747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305271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10101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1053363b1fd448d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73581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10101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5f5cfeb850b410a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670309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10101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2ea02416c1a43a2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183945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10101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d4d1e1b72bb4dcd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202654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10101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ab23239b50c49d3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45080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10101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05ac7786e0844b5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428148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10101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d64eba9caf54c66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83342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10101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7d879279e5a4fac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41883"/>
      </p:ext>
    </p:extLst>
  </p:cSld>
</p:sld>
</file>

<file path=ppt/theme/theme1.xml><?xml version="1.0" encoding="utf-8"?>
<a:theme xmlns:a="http://schemas.openxmlformats.org/drawingml/2006/main" name="Composition">
  <a:themeElements>
    <a:clrScheme name="Composition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omposition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/>
  <ap:PresentationFormat>16:9</ap:PresentationFormat>
  <ap:Slides>24</ap:Slides>
  <ap:Notes>24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/>
  <lastModifiedBy/>
  <dc:title>Консерванты в лекарствах — рекламные концепции</dc:title>
  <dcterms:created xsi:type="dcterms:W3CDTF">2026-10-05T20:39:17.5650000Z</dcterms:created>
  <dcterms:modified xsi:type="dcterms:W3CDTF">2026-10-05T20:39:17.5650000Z</dcterms:modified>
</coreProperties>
</file>